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1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15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24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250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813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426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050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99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3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5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03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05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61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15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7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62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59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BA5DFE9-4FDC-4318-A441-54FA5BF43B29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F642C99-789D-49EB-B555-22AA7FE03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727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3C10034-C7CA-D413-5692-E91765E35951}"/>
              </a:ext>
            </a:extLst>
          </p:cNvPr>
          <p:cNvSpPr txBox="1"/>
          <p:nvPr/>
        </p:nvSpPr>
        <p:spPr>
          <a:xfrm>
            <a:off x="-453513" y="0"/>
            <a:ext cx="6904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Consumer Goods </a:t>
            </a:r>
          </a:p>
          <a:p>
            <a:pPr algn="ctr"/>
            <a:r>
              <a:rPr lang="en-US" sz="5400" b="1" u="sng" dirty="0"/>
              <a:t>Ad Hoc Insights</a:t>
            </a:r>
            <a:endParaRPr lang="en-IN" sz="5400" b="1" u="sng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2E587E-D546-9334-9054-E862D0D3A9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58" y="5502847"/>
            <a:ext cx="1173820" cy="11486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472876-E5EA-7346-DF84-A0A453AEAE6C}"/>
              </a:ext>
            </a:extLst>
          </p:cNvPr>
          <p:cNvSpPr txBox="1"/>
          <p:nvPr/>
        </p:nvSpPr>
        <p:spPr>
          <a:xfrm>
            <a:off x="1262310" y="1861726"/>
            <a:ext cx="2418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SQL Project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568782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3F425-50FD-5833-2880-A8D2DBA66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07766C-A7F8-27B1-484C-91F2806C1B33}"/>
              </a:ext>
            </a:extLst>
          </p:cNvPr>
          <p:cNvSpPr txBox="1"/>
          <p:nvPr/>
        </p:nvSpPr>
        <p:spPr>
          <a:xfrm>
            <a:off x="1624111" y="2057470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F8863E4-C6A6-B95D-D6B6-826B18ECCD52}"/>
              </a:ext>
            </a:extLst>
          </p:cNvPr>
          <p:cNvSpPr txBox="1">
            <a:spLocks/>
          </p:cNvSpPr>
          <p:nvPr/>
        </p:nvSpPr>
        <p:spPr>
          <a:xfrm>
            <a:off x="1258529" y="196645"/>
            <a:ext cx="9783098" cy="12683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1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</a:t>
            </a:r>
            <a:br>
              <a:rPr lang="en-I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7.Get the complete report of the Gross sales amount for the customer 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“Atliq </a:t>
            </a:r>
          </a:p>
          <a:p>
            <a:pPr algn="l"/>
            <a:r>
              <a:rPr lang="en-US" sz="18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Exclusive”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 each month 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analysis helps to get an idea of low and 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high-performing months and take strategic decisions. The final report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contains these columns: Month, Year, Gross sales Amount </a:t>
            </a:r>
            <a:endParaRPr lang="en-IN" sz="18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5165D-D41C-B26F-32CB-9E6DC39CE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11" y="2443977"/>
            <a:ext cx="7095632" cy="3917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27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6026F-941D-6155-37DC-1A46BD785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A06DE-F6D6-254E-85B9-01D0B6BF7F21}"/>
              </a:ext>
            </a:extLst>
          </p:cNvPr>
          <p:cNvSpPr txBox="1"/>
          <p:nvPr/>
        </p:nvSpPr>
        <p:spPr>
          <a:xfrm>
            <a:off x="778537" y="647439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9C330-8489-86E4-1D62-36930086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37" y="1060254"/>
            <a:ext cx="3091004" cy="4996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08A43-FDEC-98E4-08DC-CF1309BD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125" y="1542376"/>
            <a:ext cx="6309709" cy="3773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26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696712-A2A3-C7A6-546E-786653F2B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50B59A1-83FF-1823-3610-C225F638F5FD}"/>
              </a:ext>
            </a:extLst>
          </p:cNvPr>
          <p:cNvSpPr txBox="1">
            <a:spLocks/>
          </p:cNvSpPr>
          <p:nvPr/>
        </p:nvSpPr>
        <p:spPr>
          <a:xfrm>
            <a:off x="1263445" y="235974"/>
            <a:ext cx="9665110" cy="1042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1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</a:t>
            </a:r>
            <a:br>
              <a:rPr lang="en-I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8. In which quarter of 2020, got the maximum total_sold_quantity ?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final output contains these fields sorted by the total_sold_quantity,    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Quarter ,total_sold_quantity.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endParaRPr lang="en-IN" sz="16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51C3E-8FAF-B217-C9FA-38154BAC32A5}"/>
              </a:ext>
            </a:extLst>
          </p:cNvPr>
          <p:cNvSpPr txBox="1"/>
          <p:nvPr/>
        </p:nvSpPr>
        <p:spPr>
          <a:xfrm>
            <a:off x="1427466" y="1457701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E24D8-B0FA-489A-47C5-F57A5326CD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467" y="1772852"/>
            <a:ext cx="4041194" cy="2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E4232-A7E4-6D2A-6CE5-872454C27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466" y="4760910"/>
            <a:ext cx="2872324" cy="1773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1DD0C-FF44-7D77-39DD-48666CDEE19A}"/>
              </a:ext>
            </a:extLst>
          </p:cNvPr>
          <p:cNvSpPr txBox="1"/>
          <p:nvPr/>
        </p:nvSpPr>
        <p:spPr>
          <a:xfrm>
            <a:off x="1427466" y="4453133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6AF8B-69E0-E84C-9943-4AA82CAF0B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341" y="2530828"/>
            <a:ext cx="4572396" cy="2720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286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4B8C2-D91F-1903-7DF0-3FF7DCD35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F339621-56A8-368C-5AB2-D45EF47AB19E}"/>
              </a:ext>
            </a:extLst>
          </p:cNvPr>
          <p:cNvSpPr txBox="1">
            <a:spLocks/>
          </p:cNvSpPr>
          <p:nvPr/>
        </p:nvSpPr>
        <p:spPr>
          <a:xfrm>
            <a:off x="1258529" y="196645"/>
            <a:ext cx="9665110" cy="1012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9. Which channel helped to bring more gross sales in the fiscal year 2021 and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percentage of contribution? The final output contains these fields :    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channel ,gross_sales_mln , percentage </a:t>
            </a:r>
            <a:endParaRPr lang="en-IN" sz="16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61951-3B7C-D4CF-CFA4-4B437982A3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018" y="1805799"/>
            <a:ext cx="9281964" cy="3246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3D75F-D998-C6F1-9B39-DE698C2CBE45}"/>
              </a:ext>
            </a:extLst>
          </p:cNvPr>
          <p:cNvSpPr txBox="1"/>
          <p:nvPr/>
        </p:nvSpPr>
        <p:spPr>
          <a:xfrm>
            <a:off x="1427466" y="1457701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</p:spTree>
    <p:extLst>
      <p:ext uri="{BB962C8B-B14F-4D97-AF65-F5344CB8AC3E}">
        <p14:creationId xmlns:p14="http://schemas.microsoft.com/office/powerpoint/2010/main" val="363819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8A574-4839-3C31-E9B1-1703785F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969EF-54DD-6561-C579-C62152C79B29}"/>
              </a:ext>
            </a:extLst>
          </p:cNvPr>
          <p:cNvSpPr txBox="1"/>
          <p:nvPr/>
        </p:nvSpPr>
        <p:spPr>
          <a:xfrm>
            <a:off x="876859" y="333417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B1F08-1AED-E95E-DB41-7C39F833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83" y="963395"/>
            <a:ext cx="4485343" cy="1819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AAA67-C341-3863-1691-6BCC159C94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216" y="3333876"/>
            <a:ext cx="4557155" cy="2766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CD050-272A-E462-1270-50B596C4C4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974" y="1521794"/>
            <a:ext cx="5562552" cy="3320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447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A94F8-EEA7-DC3B-EE2F-00B674700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C1BE1E3A-0000-667F-DB4C-DE4276089138}"/>
              </a:ext>
            </a:extLst>
          </p:cNvPr>
          <p:cNvSpPr txBox="1">
            <a:spLocks/>
          </p:cNvSpPr>
          <p:nvPr/>
        </p:nvSpPr>
        <p:spPr>
          <a:xfrm>
            <a:off x="1258529" y="196645"/>
            <a:ext cx="9665110" cy="973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IN" sz="17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r>
              <a:rPr lang="en-US" sz="17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10. Get the Top 3 products in each division that have a high total_sold_quantity in </a:t>
            </a:r>
          </a:p>
          <a:p>
            <a:pPr algn="l"/>
            <a:r>
              <a:rPr lang="en-US" sz="17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</a:t>
            </a:r>
            <a:r>
              <a:rPr lang="en-US" sz="17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fiscal_year 2021? The final output contains these fields:</a:t>
            </a:r>
          </a:p>
          <a:p>
            <a:pPr algn="l"/>
            <a:r>
              <a:rPr lang="en-US" sz="17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division ,</a:t>
            </a:r>
            <a:r>
              <a:rPr lang="en-US" sz="17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17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product_code ,</a:t>
            </a:r>
            <a:r>
              <a:rPr lang="en-US" sz="1700" b="1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17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product, total_sold_quantity , rank</a:t>
            </a:r>
            <a:r>
              <a:rPr lang="en-US" sz="17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_</a:t>
            </a:r>
            <a:r>
              <a:rPr lang="en-US" sz="17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order . </a:t>
            </a:r>
            <a:endParaRPr lang="en-IN" sz="17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081F3-A000-4B28-EC56-6E1C30145E8D}"/>
              </a:ext>
            </a:extLst>
          </p:cNvPr>
          <p:cNvSpPr txBox="1"/>
          <p:nvPr/>
        </p:nvSpPr>
        <p:spPr>
          <a:xfrm>
            <a:off x="1427466" y="1457701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98F00-C906-BDDB-012B-6EECAE9F0B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6171" y="1887388"/>
            <a:ext cx="7369179" cy="3673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45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95039-2976-E3B7-54D8-F027B6D3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2E-5A2B-7A03-7C66-D4DE0E6E105E}"/>
              </a:ext>
            </a:extLst>
          </p:cNvPr>
          <p:cNvSpPr txBox="1"/>
          <p:nvPr/>
        </p:nvSpPr>
        <p:spPr>
          <a:xfrm>
            <a:off x="949095" y="431739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CC6D3-E501-607F-D004-0653CC37FA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095" y="853110"/>
            <a:ext cx="4950144" cy="200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7264C-1FF0-DB8A-EA47-008945E8E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81380"/>
            <a:ext cx="5767109" cy="347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189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0B1A7A-0EF4-8423-BA50-556392BC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70FA19-8DEE-338E-E9A9-8AF6A9086DF1}"/>
              </a:ext>
            </a:extLst>
          </p:cNvPr>
          <p:cNvSpPr txBox="1"/>
          <p:nvPr/>
        </p:nvSpPr>
        <p:spPr>
          <a:xfrm>
            <a:off x="825910" y="294968"/>
            <a:ext cx="18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SUGGESTIONS</a:t>
            </a:r>
            <a:endParaRPr lang="en-IN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B60C8-DF38-51E4-7BA4-57F2B18ADFCE}"/>
              </a:ext>
            </a:extLst>
          </p:cNvPr>
          <p:cNvSpPr txBox="1"/>
          <p:nvPr/>
        </p:nvSpPr>
        <p:spPr>
          <a:xfrm>
            <a:off x="825910" y="978932"/>
            <a:ext cx="106680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Develop budget-friendly options for smaller businesses, schools, and home users in less competitive markets.</a:t>
            </a:r>
          </a:p>
          <a:p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Partner with local retailers to increase product penetration in these areas.</a:t>
            </a:r>
          </a:p>
          <a:p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Provide businesses with subscription-based hardware solutions (e.g., PCs, servers, or laptops) instead of one-time purchases.</a:t>
            </a:r>
          </a:p>
          <a:p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Include regular maintenance, upgrades, and replacements in the subscription fee.</a:t>
            </a:r>
          </a:p>
          <a:p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Reward existing customers for referring new customers with discounts or free accessories.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Offer incentives to retailers or distributors who help increase sales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Set up authorized service centers in key cities to provide repair and upgrade services, creating a better post-sale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Use these centers as customer touchpoints for upselling accessories or extended warranties.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Offer back-to-school discounts for students or corporate deals during the fiscal year-end.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Create limited-time bundles (e.g., "Laptop + Mouse + Keyboard" for a discounted price).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Use retargeting ads to bring back customers who viewed products but didn’t purchase.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Redesign packaging to be compact and secure for shipping through online marketplaces.</a:t>
            </a:r>
            <a:endParaRPr lang="en-IN" sz="1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259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63622-831E-775F-B9E7-600FD1153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3228F8-235B-0B29-FC89-6E5121EC8DC4}"/>
              </a:ext>
            </a:extLst>
          </p:cNvPr>
          <p:cNvSpPr txBox="1"/>
          <p:nvPr/>
        </p:nvSpPr>
        <p:spPr>
          <a:xfrm>
            <a:off x="2172929" y="2290916"/>
            <a:ext cx="7511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THANK YOU</a:t>
            </a:r>
          </a:p>
        </p:txBody>
      </p:sp>
      <p:pic>
        <p:nvPicPr>
          <p:cNvPr id="5" name="Graphic 4" descr="Angel face with solid fill with solid fill">
            <a:extLst>
              <a:ext uri="{FF2B5EF4-FFF2-40B4-BE49-F238E27FC236}">
                <a16:creationId xmlns:a16="http://schemas.microsoft.com/office/drawing/2014/main" id="{2D771D73-90EF-9CEE-5649-95464983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7574" y="1634613"/>
            <a:ext cx="10668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50DCD-DAAC-4A64-A343-75B36FCF0225}"/>
              </a:ext>
            </a:extLst>
          </p:cNvPr>
          <p:cNvSpPr txBox="1"/>
          <p:nvPr/>
        </p:nvSpPr>
        <p:spPr>
          <a:xfrm>
            <a:off x="471948" y="5958348"/>
            <a:ext cx="245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u="sng" dirty="0">
                <a:solidFill>
                  <a:schemeClr val="bg1"/>
                </a:solidFill>
              </a:rPr>
              <a:t>SHASHANK GAUTAM</a:t>
            </a:r>
          </a:p>
        </p:txBody>
      </p:sp>
    </p:spTree>
    <p:extLst>
      <p:ext uri="{BB962C8B-B14F-4D97-AF65-F5344CB8AC3E}">
        <p14:creationId xmlns:p14="http://schemas.microsoft.com/office/powerpoint/2010/main" val="26216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68BBC-AE51-28C3-F006-68D17D596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22" y="383459"/>
            <a:ext cx="8676222" cy="7767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Objectives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0E054-12D6-33FC-B807-AC953E68CE67}"/>
              </a:ext>
            </a:extLst>
          </p:cNvPr>
          <p:cNvSpPr txBox="1"/>
          <p:nvPr/>
        </p:nvSpPr>
        <p:spPr>
          <a:xfrm>
            <a:off x="530942" y="1612490"/>
            <a:ext cx="11346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Atliq Hardwares </a:t>
            </a: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(Imaginary company ) is a top-tier computer hardware manufacturer based in India, renowned for its quality products. The company has successfully expanded its operations to multiple international markets. Its global presence reflects a strong commitment to innovation and customer satisfaction.</a:t>
            </a:r>
          </a:p>
          <a:p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Management observed a lack of actionable insights to make quick and informed decisions.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Management decides to Expand the data analytics team by hiring  junior data analyst.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Tony Sharma, the data analytics director, aimed to hire candidates proficient in both technical and soft skills.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There are 10 ad hoc requests for which the business needs insights</a:t>
            </a:r>
            <a:r>
              <a:rPr lang="en-US" b="0" i="0" dirty="0">
                <a:solidFill>
                  <a:srgbClr val="131022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49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CD8B9-D8F9-AF4F-9443-C7F84C88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0921FD-4282-EAAB-667F-C2747B43E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529" y="196645"/>
            <a:ext cx="9665110" cy="796413"/>
          </a:xfrm>
        </p:spPr>
        <p:txBody>
          <a:bodyPr>
            <a:normAutofit fontScale="90000"/>
          </a:bodyPr>
          <a:lstStyle/>
          <a:p>
            <a:pPr algn="l"/>
            <a:r>
              <a:rPr lang="en-IN" sz="1800" b="1" dirty="0">
                <a:solidFill>
                  <a:schemeClr val="bg1"/>
                </a:solidFill>
              </a:rPr>
              <a:t>  </a:t>
            </a:r>
            <a:br>
              <a:rPr lang="en-IN" sz="1800" b="0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</a:rPr>
            </a:br>
            <a:br>
              <a:rPr lang="en-IN" sz="1800" b="0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</a:rPr>
            </a:br>
            <a:r>
              <a:rPr lang="en-US" sz="1800" b="0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 Provide the list of markets in which customer "Atliq Exclusive" operates its business    </a:t>
            </a:r>
            <a:b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in the APAC region. </a:t>
            </a:r>
            <a:endParaRPr lang="en-IN" sz="18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35093-0596-5E7A-D9D9-4833C6DC75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081" y="1596122"/>
            <a:ext cx="5018603" cy="517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D1DE1-5D06-C282-21A5-34279FC2B3A9}"/>
              </a:ext>
            </a:extLst>
          </p:cNvPr>
          <p:cNvSpPr txBox="1"/>
          <p:nvPr/>
        </p:nvSpPr>
        <p:spPr>
          <a:xfrm>
            <a:off x="1394081" y="1288345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6844E-CA80-4EA5-22B3-F3AFCF456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081" y="3183194"/>
            <a:ext cx="1753260" cy="257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21887-816F-0550-2A89-5EC5CFA1EC02}"/>
              </a:ext>
            </a:extLst>
          </p:cNvPr>
          <p:cNvSpPr txBox="1"/>
          <p:nvPr/>
        </p:nvSpPr>
        <p:spPr>
          <a:xfrm>
            <a:off x="1394081" y="2875417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2537C-B881-557D-1D26-9CD2FB2688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1" y="2231922"/>
            <a:ext cx="6086672" cy="4024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8810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7036C6-26AD-5D0C-6340-1640784A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CCA8EA55-8396-7FB6-1572-A06A85A857BC}"/>
              </a:ext>
            </a:extLst>
          </p:cNvPr>
          <p:cNvSpPr txBox="1">
            <a:spLocks/>
          </p:cNvSpPr>
          <p:nvPr/>
        </p:nvSpPr>
        <p:spPr>
          <a:xfrm>
            <a:off x="1258529" y="196645"/>
            <a:ext cx="9665110" cy="7964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1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</a:t>
            </a:r>
            <a:br>
              <a:rPr lang="en-I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r>
              <a:rPr lang="en-US" sz="16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2. What is the percentage of unique product increase in 2021 vs. 2020? The final output  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contains these fields: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unique_products_2020 ,unique_products_2021 ,percentage chg. </a:t>
            </a:r>
            <a:endParaRPr lang="en-IN" sz="16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73C80-88F5-DEF2-86DB-26A1EB9CC3FB}"/>
              </a:ext>
            </a:extLst>
          </p:cNvPr>
          <p:cNvSpPr txBox="1"/>
          <p:nvPr/>
        </p:nvSpPr>
        <p:spPr>
          <a:xfrm>
            <a:off x="1394081" y="1288345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49F87-9A80-1020-B8AC-238414C6B093}"/>
              </a:ext>
            </a:extLst>
          </p:cNvPr>
          <p:cNvSpPr txBox="1"/>
          <p:nvPr/>
        </p:nvSpPr>
        <p:spPr>
          <a:xfrm>
            <a:off x="1494427" y="3981163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4C9F7C-54AF-0FBB-DDF9-441365CBC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427" y="1699110"/>
            <a:ext cx="10265030" cy="172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2287F-E810-B729-0416-955C10F3A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427" y="4369237"/>
            <a:ext cx="6429816" cy="943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93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3E19B7-D79A-B83E-B9E4-59EECAD3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3C3CB07-4418-61AE-11F4-E428A7DB867C}"/>
              </a:ext>
            </a:extLst>
          </p:cNvPr>
          <p:cNvSpPr txBox="1">
            <a:spLocks/>
          </p:cNvSpPr>
          <p:nvPr/>
        </p:nvSpPr>
        <p:spPr>
          <a:xfrm>
            <a:off x="1258529" y="196645"/>
            <a:ext cx="9665110" cy="10815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1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</a:t>
            </a:r>
            <a:br>
              <a:rPr lang="en-I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Provide a report with all the unique product counts for each segment and 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 them in descending order of product counts. The final output  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contains 2 fields: segment, product _count .</a:t>
            </a:r>
            <a:endParaRPr lang="en-IN" sz="16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74EA7-B892-E9B5-0DA2-0729A5C3B738}"/>
              </a:ext>
            </a:extLst>
          </p:cNvPr>
          <p:cNvSpPr txBox="1"/>
          <p:nvPr/>
        </p:nvSpPr>
        <p:spPr>
          <a:xfrm>
            <a:off x="1504259" y="1847878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EE2BF-B6F3-8215-95ED-50F8355D6D1E}"/>
              </a:ext>
            </a:extLst>
          </p:cNvPr>
          <p:cNvSpPr txBox="1"/>
          <p:nvPr/>
        </p:nvSpPr>
        <p:spPr>
          <a:xfrm>
            <a:off x="1595279" y="3616783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EEFBE-5A5C-AC54-E5A8-29261B7D2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279" y="2225628"/>
            <a:ext cx="8063826" cy="861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080C8-AFA8-C46D-FB24-75CBF7071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279" y="4121396"/>
            <a:ext cx="2767367" cy="2310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27295-5D5C-ECAF-48B7-74B84717FD9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793" y="3524114"/>
            <a:ext cx="4821322" cy="2907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551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7523B4-D2EF-77BC-4B3D-5195769A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7AE8B07-4753-082E-3601-5CCD174F690A}"/>
              </a:ext>
            </a:extLst>
          </p:cNvPr>
          <p:cNvSpPr txBox="1">
            <a:spLocks/>
          </p:cNvSpPr>
          <p:nvPr/>
        </p:nvSpPr>
        <p:spPr>
          <a:xfrm>
            <a:off x="1150374" y="176982"/>
            <a:ext cx="9778181" cy="1022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1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</a:t>
            </a:r>
            <a:br>
              <a:rPr lang="en-I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 .Follow-up: Which segment had the most increase in unique products in 2021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vs 2020? The final output contains these fields: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Segment, product_count_2020, product_count_2021, difference. </a:t>
            </a:r>
            <a:endParaRPr lang="en-IN" sz="16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3B2B0-779B-22A2-738A-2B5CA85B58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104" y="1789471"/>
            <a:ext cx="9004560" cy="465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86B85-2801-637A-B9E8-A2915B0257CF}"/>
              </a:ext>
            </a:extLst>
          </p:cNvPr>
          <p:cNvSpPr txBox="1"/>
          <p:nvPr/>
        </p:nvSpPr>
        <p:spPr>
          <a:xfrm>
            <a:off x="1683104" y="1432533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</p:spTree>
    <p:extLst>
      <p:ext uri="{BB962C8B-B14F-4D97-AF65-F5344CB8AC3E}">
        <p14:creationId xmlns:p14="http://schemas.microsoft.com/office/powerpoint/2010/main" val="4254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284CA-EE4A-67EC-8715-7B9DFCD6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50C9FD-6BDC-025F-422D-109A1433F7AD}"/>
              </a:ext>
            </a:extLst>
          </p:cNvPr>
          <p:cNvSpPr txBox="1"/>
          <p:nvPr/>
        </p:nvSpPr>
        <p:spPr>
          <a:xfrm>
            <a:off x="867692" y="293480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633D4-7494-602B-BEE2-772D1D187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78" y="734162"/>
            <a:ext cx="5746280" cy="2009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3F244-8102-CC7A-A85B-0657A34DB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349" y="3002776"/>
            <a:ext cx="5659654" cy="3384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110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58482-F256-9DBC-40E1-A6CD9123F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CC6B15D-C2EF-AC01-7D9D-32F6DE78F7AB}"/>
              </a:ext>
            </a:extLst>
          </p:cNvPr>
          <p:cNvSpPr txBox="1">
            <a:spLocks/>
          </p:cNvSpPr>
          <p:nvPr/>
        </p:nvSpPr>
        <p:spPr>
          <a:xfrm>
            <a:off x="1258529" y="196645"/>
            <a:ext cx="9665110" cy="1042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1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</a:t>
            </a:r>
            <a:br>
              <a:rPr lang="en-I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5. Get the products that have the highest and lowest manufacturing costs.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final output should contain these fields: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product_code  ,product, manufacturing_cost 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endParaRPr lang="en-IN" sz="16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8CE6A-8469-71FC-4382-CD53D1BCD9A8}"/>
              </a:ext>
            </a:extLst>
          </p:cNvPr>
          <p:cNvSpPr txBox="1"/>
          <p:nvPr/>
        </p:nvSpPr>
        <p:spPr>
          <a:xfrm>
            <a:off x="1683104" y="1432533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923E-BAF6-115D-47A0-CE27477BDE47}"/>
              </a:ext>
            </a:extLst>
          </p:cNvPr>
          <p:cNvSpPr txBox="1"/>
          <p:nvPr/>
        </p:nvSpPr>
        <p:spPr>
          <a:xfrm>
            <a:off x="1683104" y="4487337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9D1F0-9B67-429F-01F7-3BCC1B0B9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622" y="1869830"/>
            <a:ext cx="4709568" cy="20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B5FEE-4C6A-32F3-A861-9AB86FD15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622" y="4878364"/>
            <a:ext cx="4645322" cy="100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3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80724-9650-B210-9EFA-BCA589A2C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160544F-150A-B7C3-A44B-1BE946057188}"/>
              </a:ext>
            </a:extLst>
          </p:cNvPr>
          <p:cNvSpPr txBox="1">
            <a:spLocks/>
          </p:cNvSpPr>
          <p:nvPr/>
        </p:nvSpPr>
        <p:spPr>
          <a:xfrm>
            <a:off x="1258529" y="196645"/>
            <a:ext cx="9665110" cy="11897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1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</a:t>
            </a:r>
            <a:br>
              <a:rPr lang="en-IN" sz="1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6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6. Generate a report which contains the top 5 customers who received an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average high pre_invoice_discount_pct for the fiscal year 2021 and in the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Indian market. The final output contains these fields :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customer_code, customer ,average_discount_percentage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endParaRPr lang="en-IN" sz="1600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97A6A-C8E5-242B-F3D5-A9A738313478}"/>
              </a:ext>
            </a:extLst>
          </p:cNvPr>
          <p:cNvSpPr txBox="1"/>
          <p:nvPr/>
        </p:nvSpPr>
        <p:spPr>
          <a:xfrm>
            <a:off x="1542601" y="1668617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SQL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81853-BF8F-B553-276B-DCFC6E77BEC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01" y="1985252"/>
            <a:ext cx="4701947" cy="1691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EC43-DD7A-B6AE-08EC-389AE5967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096" y="4563067"/>
            <a:ext cx="4716443" cy="184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9820B-C911-2FDC-F88C-57F4B6F74DB7}"/>
              </a:ext>
            </a:extLst>
          </p:cNvPr>
          <p:cNvSpPr txBox="1"/>
          <p:nvPr/>
        </p:nvSpPr>
        <p:spPr>
          <a:xfrm>
            <a:off x="1542601" y="4255290"/>
            <a:ext cx="114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26898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  <wetp:taskpane dockstate="right" visibility="0" width="438" row="3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5E731812-10EF-44A1-89A6-B48DF7A6070F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22088-A79C-4526-88D2-7E3AB2FEC482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678D7EC-535A-4C7F-BABE-9222321AE4AB}">
  <we:reference id="wa200003891" version="1.0.0.1" store="en-US" storeType="OMEX"/>
  <we:alternateReferences>
    <we:reference id="wa200003891" version="1.0.0.1" store="wa20000389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622</TotalTime>
  <Words>779</Words>
  <Application>Microsoft Office PowerPoint</Application>
  <PresentationFormat>Widescreen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Gothic Std B</vt:lpstr>
      <vt:lpstr>Arial</vt:lpstr>
      <vt:lpstr>Berlin Sans FB Demi</vt:lpstr>
      <vt:lpstr>Century Gothic</vt:lpstr>
      <vt:lpstr>Franklin Gothic Demi</vt:lpstr>
      <vt:lpstr>Roboto</vt:lpstr>
      <vt:lpstr>Wingdings</vt:lpstr>
      <vt:lpstr>Mesh</vt:lpstr>
      <vt:lpstr>PowerPoint Presentation</vt:lpstr>
      <vt:lpstr>Objectives</vt:lpstr>
      <vt:lpstr>     1. Provide the list of markets in which customer "Atliq Exclusive" operates its business           in the APAC region.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Shashank Gautam</dc:creator>
  <cp:lastModifiedBy>Shashank Gautam</cp:lastModifiedBy>
  <cp:revision>15</cp:revision>
  <dcterms:created xsi:type="dcterms:W3CDTF">2025-01-06T07:04:49Z</dcterms:created>
  <dcterms:modified xsi:type="dcterms:W3CDTF">2025-01-07T07:14:55Z</dcterms:modified>
</cp:coreProperties>
</file>